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ink/ink3.xml" ContentType="application/inkml+xml"/>
  <Override PartName="/ppt/ink/ink4.xml" ContentType="application/inkml+xml"/>
  <Override PartName="/ppt/notesSlides/notesSlide10.xml" ContentType="application/vnd.openxmlformats-officedocument.presentationml.notesSlide+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59" r:id="rId4"/>
    <p:sldId id="326" r:id="rId5"/>
    <p:sldId id="327" r:id="rId6"/>
    <p:sldId id="328" r:id="rId7"/>
    <p:sldId id="258" r:id="rId8"/>
    <p:sldId id="317" r:id="rId9"/>
    <p:sldId id="320" r:id="rId10"/>
    <p:sldId id="321" r:id="rId11"/>
    <p:sldId id="322" r:id="rId12"/>
    <p:sldId id="261" r:id="rId13"/>
    <p:sldId id="323" r:id="rId14"/>
    <p:sldId id="324" r:id="rId15"/>
    <p:sldId id="274" r:id="rId16"/>
    <p:sldId id="329" r:id="rId17"/>
    <p:sldId id="330" r:id="rId18"/>
    <p:sldId id="298" r:id="rId19"/>
    <p:sldId id="331" r:id="rId20"/>
    <p:sldId id="264" r:id="rId21"/>
    <p:sldId id="292" r:id="rId22"/>
    <p:sldId id="299" r:id="rId23"/>
    <p:sldId id="265" r:id="rId24"/>
    <p:sldId id="291" r:id="rId25"/>
    <p:sldId id="300" r:id="rId26"/>
    <p:sldId id="266" r:id="rId27"/>
    <p:sldId id="301" r:id="rId28"/>
    <p:sldId id="267" r:id="rId29"/>
    <p:sldId id="302" r:id="rId30"/>
    <p:sldId id="268" r:id="rId31"/>
    <p:sldId id="269" r:id="rId32"/>
    <p:sldId id="303" r:id="rId33"/>
    <p:sldId id="305" r:id="rId34"/>
    <p:sldId id="271" r:id="rId35"/>
    <p:sldId id="290" r:id="rId36"/>
    <p:sldId id="325" r:id="rId37"/>
    <p:sldId id="304" r:id="rId38"/>
    <p:sldId id="273" r:id="rId39"/>
    <p:sldId id="315" r:id="rId40"/>
    <p:sldId id="283" r:id="rId41"/>
    <p:sldId id="275" r:id="rId42"/>
    <p:sldId id="333" r:id="rId43"/>
    <p:sldId id="332" r:id="rId44"/>
    <p:sldId id="284" r:id="rId45"/>
    <p:sldId id="294" r:id="rId46"/>
    <p:sldId id="295" r:id="rId47"/>
    <p:sldId id="296" r:id="rId48"/>
    <p:sldId id="297" r:id="rId49"/>
    <p:sldId id="281" r:id="rId50"/>
    <p:sldId id="314" r:id="rId51"/>
    <p:sldId id="306" r:id="rId52"/>
    <p:sldId id="30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A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91877" autoAdjust="0"/>
  </p:normalViewPr>
  <p:slideViewPr>
    <p:cSldViewPr snapToObjects="1">
      <p:cViewPr>
        <p:scale>
          <a:sx n="110" d="100"/>
          <a:sy n="110" d="100"/>
        </p:scale>
        <p:origin x="-1944" y="-138"/>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9">120-19,'0'0</inkml:trace>
  <inkml:trace contextRef="#ctx0" brushRef="#br0" timeOffset="5583.9873">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07938" units="cm"/>
      <inkml:brushProperty name="height" value="0.07938" units="cm"/>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07938" units="cm"/>
      <inkml:brushProperty name="height" value="0.07938" units="cm"/>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9">120-19,'0'0</inkml:trace>
  <inkml:trace contextRef="#ctx0" brushRef="#br0" timeOffset="5583.9873">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9">120-19,'0'0</inkml:trace>
  <inkml:trace contextRef="#ctx0" brushRef="#br0" timeOffset="5583.9873">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9">120-19,'0'0</inkml:trace>
  <inkml:trace contextRef="#ctx0" brushRef="#br0" timeOffset="5583.9873">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9">120-19,'0'0</inkml:trace>
  <inkml:trace contextRef="#ctx0" brushRef="#br0" timeOffset="5583.9873">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9">120-19,'0'0</inkml:trace>
  <inkml:trace contextRef="#ctx0" brushRef="#br0" timeOffset="5583.9873">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17-Oct-14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pollution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297303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Connection</a:t>
            </a:r>
            <a:r>
              <a:rPr lang="es-US" dirty="0" smtClean="0"/>
              <a:t> and</a:t>
            </a:r>
            <a:r>
              <a:rPr lang="es-US" baseline="0" dirty="0" smtClean="0"/>
              <a:t> </a:t>
            </a:r>
            <a:r>
              <a:rPr lang="es-US" baseline="0" dirty="0" err="1" smtClean="0"/>
              <a:t>bennefits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Distraction</a:t>
            </a:r>
            <a:r>
              <a:rPr lang="es-US" dirty="0" smtClean="0"/>
              <a:t> and</a:t>
            </a:r>
            <a:r>
              <a:rPr lang="es-US" baseline="0" dirty="0" smtClean="0"/>
              <a:t> </a:t>
            </a:r>
            <a:r>
              <a:rPr lang="es-US" baseline="0" dirty="0" err="1" smtClean="0"/>
              <a:t>demand</a:t>
            </a:r>
            <a:r>
              <a:rPr lang="es-US" baseline="0" dirty="0" smtClean="0"/>
              <a:t> </a:t>
            </a:r>
            <a:r>
              <a:rPr lang="es-US" baseline="0" dirty="0" err="1" smtClean="0"/>
              <a:t>attention</a:t>
            </a:r>
            <a:endParaRPr lang="es-US" baseline="0" dirty="0" smtClean="0"/>
          </a:p>
          <a:p>
            <a:r>
              <a:rPr lang="es-US" baseline="0" dirty="0" err="1" smtClean="0"/>
              <a:t>Immersive</a:t>
            </a:r>
            <a:r>
              <a:rPr lang="es-US" baseline="0" dirty="0" smtClean="0"/>
              <a:t> </a:t>
            </a:r>
            <a:r>
              <a:rPr lang="es-US" baseline="0" dirty="0" err="1" smtClean="0"/>
              <a:t>experiences</a:t>
            </a:r>
            <a:r>
              <a:rPr lang="es-US" baseline="0" dirty="0" smtClean="0"/>
              <a:t> / interfaces / media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16</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20</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21</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23</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34</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35</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36</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37</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Get</a:t>
            </a:r>
            <a:r>
              <a:rPr lang="es-US" dirty="0" smtClean="0"/>
              <a:t> </a:t>
            </a:r>
            <a:r>
              <a:rPr lang="es-US" dirty="0" err="1" smtClean="0"/>
              <a:t>away</a:t>
            </a:r>
            <a:r>
              <a:rPr lang="es-US" dirty="0" smtClean="0"/>
              <a:t> </a:t>
            </a:r>
            <a:r>
              <a:rPr lang="es-US" dirty="0" err="1" smtClean="0"/>
              <a:t>from</a:t>
            </a:r>
            <a:r>
              <a:rPr lang="es-US" dirty="0" smtClean="0"/>
              <a:t> </a:t>
            </a:r>
            <a:r>
              <a:rPr lang="es-US" dirty="0" err="1" smtClean="0"/>
              <a:t>teh</a:t>
            </a:r>
            <a:r>
              <a:rPr lang="es-US" dirty="0" smtClean="0"/>
              <a:t> universal </a:t>
            </a:r>
            <a:r>
              <a:rPr lang="es-US" dirty="0" err="1" smtClean="0"/>
              <a:t>value</a:t>
            </a:r>
            <a:r>
              <a:rPr lang="es-US" dirty="0" smtClean="0"/>
              <a:t> and </a:t>
            </a:r>
            <a:r>
              <a:rPr lang="es-US" dirty="0" err="1" smtClean="0"/>
              <a:t>bring</a:t>
            </a:r>
            <a:r>
              <a:rPr lang="es-US" dirty="0" smtClean="0"/>
              <a:t> </a:t>
            </a:r>
            <a:r>
              <a:rPr lang="es-US" dirty="0" err="1" smtClean="0"/>
              <a:t>the</a:t>
            </a:r>
            <a:r>
              <a:rPr lang="es-US" dirty="0" smtClean="0"/>
              <a:t> </a:t>
            </a:r>
            <a:r>
              <a:rPr lang="es-US" dirty="0" err="1" smtClean="0"/>
              <a:t>personalized</a:t>
            </a:r>
            <a:r>
              <a:rPr lang="es-US" baseline="0" dirty="0" smtClean="0"/>
              <a:t> </a:t>
            </a:r>
            <a:r>
              <a:rPr lang="es-US" baseline="0" dirty="0" err="1" smtClean="0"/>
              <a:t>feeling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38</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44</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s-US" baseline="0" dirty="0" err="1" smtClean="0"/>
              <a:t>Senses</a:t>
            </a:r>
            <a:r>
              <a:rPr lang="es-US" baseline="0" dirty="0" smtClean="0"/>
              <a:t> </a:t>
            </a:r>
            <a:r>
              <a:rPr lang="es-US" baseline="0" dirty="0" err="1" smtClean="0"/>
              <a:t>we</a:t>
            </a:r>
            <a:r>
              <a:rPr lang="es-US" baseline="0" dirty="0" smtClean="0"/>
              <a:t> </a:t>
            </a:r>
            <a:r>
              <a:rPr lang="es-US" baseline="0" dirty="0" err="1" smtClean="0"/>
              <a:t>don’t</a:t>
            </a:r>
            <a:r>
              <a:rPr lang="es-US" baseline="0" dirty="0" smtClean="0"/>
              <a:t> </a:t>
            </a:r>
            <a:r>
              <a:rPr lang="es-US" baseline="0" dirty="0" err="1" smtClean="0"/>
              <a:t>even</a:t>
            </a:r>
            <a:r>
              <a:rPr lang="es-US" baseline="0" dirty="0" smtClean="0"/>
              <a:t> </a:t>
            </a:r>
            <a:r>
              <a:rPr lang="es-US" baseline="0" dirty="0" err="1" smtClean="0"/>
              <a:t>posess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17-Oct-14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17-Oct-14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17-Oct-14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17-Oct-14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17-Oct-14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17-Oct-14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17-Oct-14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17-Oct-14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17-Oct-14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17-Oct-14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17-Oct-14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17-Oct-14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3.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35.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4.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36.emf"/><Relationship Id="rId1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3.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10" Type="http://schemas.openxmlformats.org/officeDocument/2006/relationships/image" Target="../media/image74.jpeg"/><Relationship Id="rId4" Type="http://schemas.openxmlformats.org/officeDocument/2006/relationships/image" Target="../media/image68.JPG"/><Relationship Id="rId9" Type="http://schemas.openxmlformats.org/officeDocument/2006/relationships/image" Target="../media/image73.JPG"/></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jpe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jpeg"/></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83.jpe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jpe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8.jpeg"/><Relationship Id="rId5" Type="http://schemas.microsoft.com/office/2007/relationships/hdphoto" Target="../media/hdphoto4.wdp"/><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8.jpeg"/><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1.xml"/><Relationship Id="rId5" Type="http://schemas.microsoft.com/office/2007/relationships/hdphoto" Target="../media/hdphoto1.wdp"/><Relationship Id="rId4" Type="http://schemas.openxmlformats.org/officeDocument/2006/relationships/image" Target="../media/image19.png"/><Relationship Id="rId9"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1.jpeg"/><Relationship Id="rId5" Type="http://schemas.microsoft.com/office/2007/relationships/hdphoto" Target="../media/hdphoto1.wdp"/><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Thesis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831" t="22300" r="41713" b="45625"/>
          <a:stretch/>
        </p:blipFill>
        <p:spPr bwMode="auto">
          <a:xfrm>
            <a:off x="4647272" y="85858"/>
            <a:ext cx="4382428" cy="65863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descr="C:\Users\TitoAlfaro\Documents\GitHub\PhDThesis\Presentations\Proposal\ColoredSketches\cit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818" t="32590" r="31761" b="32564"/>
          <a:stretch/>
        </p:blipFill>
        <p:spPr bwMode="auto">
          <a:xfrm>
            <a:off x="78714"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84" t="22393" r="25059" b="36250"/>
          <a:stretch/>
        </p:blipFill>
        <p:spPr bwMode="auto">
          <a:xfrm>
            <a:off x="78714" y="85857"/>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99936"/>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flipV="1">
            <a:off x="4229100" y="914400"/>
            <a:ext cx="1714500" cy="3429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23957" y="3771900"/>
            <a:ext cx="1548143" cy="2286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372100" y="1943100"/>
            <a:ext cx="685800" cy="145341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cxnSp>
        <p:nvCxnSpPr>
          <p:cNvPr id="32" name="Straight Arrow Connector 31"/>
          <p:cNvCxnSpPr/>
          <p:nvPr/>
        </p:nvCxnSpPr>
        <p:spPr>
          <a:xfrm>
            <a:off x="4457700" y="2514600"/>
            <a:ext cx="628650" cy="78572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p:nvPr/>
        </p:nvCxnSpPr>
        <p:spPr>
          <a:xfrm>
            <a:off x="2063962" y="1226672"/>
            <a:ext cx="1858408" cy="20161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128" idx="3"/>
          </p:cNvCxnSpPr>
          <p:nvPr/>
        </p:nvCxnSpPr>
        <p:spPr>
          <a:xfrm flipV="1">
            <a:off x="2113155" y="1848366"/>
            <a:ext cx="1987286" cy="1490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13155" y="2057401"/>
            <a:ext cx="2230245" cy="3116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029200" y="1143000"/>
            <a:ext cx="2057400" cy="228601"/>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009412" y="1742874"/>
            <a:ext cx="2077188" cy="157182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4726159" y="1998889"/>
            <a:ext cx="2360441" cy="32363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304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32789" y="4742306"/>
                      <a:ext cx="13824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4511" y="4931548"/>
                    <a:ext cx="102600" cy="856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a:stCxn id="18" idx="3"/>
          </p:cNvCxnSpPr>
          <p:nvPr/>
        </p:nvCxnSpPr>
        <p:spPr>
          <a:xfrm>
            <a:off x="2057399" y="1226419"/>
            <a:ext cx="800101" cy="904054"/>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3"/>
          </p:cNvCxnSpPr>
          <p:nvPr/>
        </p:nvCxnSpPr>
        <p:spPr>
          <a:xfrm flipV="1">
            <a:off x="2057400" y="2286000"/>
            <a:ext cx="3543300" cy="93027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p:cNvCxnSpPr>
          <p:nvPr/>
        </p:nvCxnSpPr>
        <p:spPr>
          <a:xfrm flipV="1">
            <a:off x="2113155" y="4457700"/>
            <a:ext cx="972945" cy="7774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000750" y="1912219"/>
            <a:ext cx="1206500" cy="208438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429000" y="3259725"/>
            <a:ext cx="3657602" cy="615948"/>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5829301" y="4114800"/>
            <a:ext cx="1257299" cy="11203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5343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069" t="22480" r="40274" b="36604"/>
          <a:stretch/>
        </p:blipFill>
        <p:spPr bwMode="auto">
          <a:xfrm>
            <a:off x="3543301" y="114299"/>
            <a:ext cx="5372100" cy="66200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pic>
        <p:nvPicPr>
          <p:cNvPr id="16" name="Picture 2" descr="C:\Users\TitoAlfaro\Documents\GitHub\PhDThesis\Presentations\Proposal\ColoredSketches\CheckingPhon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706" b="76549" l="42879" r="56576">
                        <a14:foregroundMark x1="50424" y1="71020" x2="50424" y2="71020"/>
                        <a14:foregroundMark x1="50333" y1="71686" x2="50697" y2="74980"/>
                        <a14:foregroundMark x1="47030" y1="41020" x2="47030" y2="41020"/>
                      </a14:backgroundRemoval>
                    </a14:imgEffect>
                  </a14:imgLayer>
                </a14:imgProps>
              </a:ext>
              <a:ext uri="{28A0092B-C50C-407E-A947-70E740481C1C}">
                <a14:useLocalDpi xmlns:a14="http://schemas.microsoft.com/office/drawing/2010/main" val="0"/>
              </a:ext>
            </a:extLst>
          </a:blip>
          <a:srcRect l="41680" t="22117" r="41677" b="22136"/>
          <a:stretch/>
        </p:blipFill>
        <p:spPr bwMode="auto">
          <a:xfrm flipH="1">
            <a:off x="5143500" y="2385760"/>
            <a:ext cx="1526556" cy="40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2900" y="17145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Thermal interfaces</a:t>
            </a:r>
            <a:endParaRPr lang="en-US" sz="1400" dirty="0">
              <a:latin typeface="Anime Ace 2.0 BB" pitchFamily="50" charset="0"/>
            </a:endParaRPr>
          </a:p>
        </p:txBody>
      </p:sp>
      <p:sp>
        <p:nvSpPr>
          <p:cNvPr id="8" name="TextBox 7"/>
          <p:cNvSpPr txBox="1"/>
          <p:nvPr/>
        </p:nvSpPr>
        <p:spPr>
          <a:xfrm>
            <a:off x="342900" y="242887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Vibration interfaces</a:t>
            </a:r>
            <a:endParaRPr lang="en-US" sz="1400" dirty="0">
              <a:latin typeface="Anime Ace 2.0 BB" pitchFamily="50" charset="0"/>
            </a:endParaRPr>
          </a:p>
        </p:txBody>
      </p:sp>
      <p:sp>
        <p:nvSpPr>
          <p:cNvPr id="9" name="TextBox 8"/>
          <p:cNvSpPr txBox="1"/>
          <p:nvPr/>
        </p:nvSpPr>
        <p:spPr>
          <a:xfrm>
            <a:off x="342900" y="314325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Mobile device interfaces</a:t>
            </a:r>
            <a:endParaRPr lang="en-US" sz="1400" dirty="0">
              <a:latin typeface="Anime Ace 2.0 BB" pitchFamily="50" charset="0"/>
            </a:endParaRPr>
          </a:p>
        </p:txBody>
      </p:sp>
      <p:sp>
        <p:nvSpPr>
          <p:cNvPr id="10" name="TextBox 9"/>
          <p:cNvSpPr txBox="1"/>
          <p:nvPr/>
        </p:nvSpPr>
        <p:spPr>
          <a:xfrm>
            <a:off x="342900" y="385762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Sensory substitution</a:t>
            </a:r>
            <a:endParaRPr lang="en-US" sz="1400" dirty="0">
              <a:latin typeface="Anime Ace 2.0 BB" pitchFamily="50" charset="0"/>
            </a:endParaRPr>
          </a:p>
        </p:txBody>
      </p:sp>
      <p:sp>
        <p:nvSpPr>
          <p:cNvPr id="11" name="TextBox 10"/>
          <p:cNvSpPr txBox="1"/>
          <p:nvPr/>
        </p:nvSpPr>
        <p:spPr>
          <a:xfrm>
            <a:off x="342899" y="45720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New sensory experiences</a:t>
            </a:r>
            <a:endParaRPr lang="en-US" sz="14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2493100434"/>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734756"/>
            <a:ext cx="1011516"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having super-human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399229"/>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Artificial sensory experiences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TitoAlfaro\Documents\GitHub\PhDThesis\Presentations\Proposal\ColoredSketches\tickear.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32654" r="28309" b="38154"/>
          <a:stretch/>
        </p:blipFill>
        <p:spPr bwMode="auto">
          <a:xfrm>
            <a:off x="197262" y="3454055"/>
            <a:ext cx="6203537" cy="31753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descr="C:\Users\TitoAlfaro\Documents\GitHub\PhDThesis\Presentations\Proposal\ColoredSketches\TickGras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4" t="32562" r="38490" b="36515"/>
          <a:stretch/>
        </p:blipFill>
        <p:spPr bwMode="auto">
          <a:xfrm>
            <a:off x="180093"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descr="C:\Users\TitoAlfaro\Documents\GitHub\PhDThesis\Presentations\Proposal\ColoredSketches\tickDo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346" t="32618" r="33158" b="32599"/>
          <a:stretch/>
        </p:blipFill>
        <p:spPr bwMode="auto">
          <a:xfrm>
            <a:off x="4686300"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3973010" y="420324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TitoAlfaro\Documents\GitHub\PhDThesis\Presentations\Proposal\ColoredSketches\KidFac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075" b="72060" l="41582" r="53404">
                        <a14:foregroundMark x1="46090" y1="64597" x2="46090" y2="64597"/>
                        <a14:foregroundMark x1="48712" y1="64239" x2="48712" y2="64239"/>
                        <a14:foregroundMark x1="51196" y1="53134" x2="51196" y2="53134"/>
                        <a14:foregroundMark x1="53404" y1="56239" x2="53404" y2="56239"/>
                      </a14:backgroundRemoval>
                    </a14:imgEffect>
                  </a14:imgLayer>
                </a14:imgProps>
              </a:ext>
              <a:ext uri="{28A0092B-C50C-407E-A947-70E740481C1C}">
                <a14:useLocalDpi xmlns:a14="http://schemas.microsoft.com/office/drawing/2010/main" val="0"/>
              </a:ext>
            </a:extLst>
          </a:blip>
          <a:srcRect l="40280" t="52405" r="45298" b="26911"/>
          <a:stretch/>
        </p:blipFill>
        <p:spPr bwMode="auto">
          <a:xfrm>
            <a:off x="2337792" y="2057400"/>
            <a:ext cx="4164170" cy="4615082"/>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1091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TitoAlfaro\Documents\GitHub\PhDThesis\Presentations\Proposal\ColoredSketches\bench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95" t="18885" r="17441" b="45632"/>
          <a:stretch/>
        </p:blipFill>
        <p:spPr bwMode="auto">
          <a:xfrm>
            <a:off x="1485899" y="3543300"/>
            <a:ext cx="64733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60790" t="21392" r="21946" b="52544"/>
          <a:stretch/>
        </p:blipFill>
        <p:spPr bwMode="auto">
          <a:xfrm>
            <a:off x="62864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01" t="22827" r="50000" b="50000"/>
          <a:stretch/>
        </p:blipFill>
        <p:spPr bwMode="auto">
          <a:xfrm>
            <a:off x="1142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92" y="3771900"/>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pic>
        <p:nvPicPr>
          <p:cNvPr id="16"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45961" t="16504" r="36775" b="57432"/>
          <a:stretch/>
        </p:blipFill>
        <p:spPr bwMode="auto">
          <a:xfrm>
            <a:off x="32003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 Proximity sensing:</a:t>
            </a:r>
            <a:endParaRPr lang="en-US" sz="1100" dirty="0">
              <a:latin typeface="Anime Ace 2.0 BB" pitchFamily="50" charset="0"/>
            </a:endParaRPr>
          </a:p>
          <a:p>
            <a:r>
              <a:rPr lang="en-US" sz="1100" dirty="0" smtClean="0">
                <a:latin typeface="Anime Ace 2.0 BB" pitchFamily="50" charset="0"/>
              </a:rPr>
              <a:t>Artificial experience with High redundancy</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Studies</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 Temperature sensing:</a:t>
            </a:r>
            <a:endParaRPr lang="en-US" sz="1100" dirty="0">
              <a:latin typeface="Anime Ace 2.0 BB" pitchFamily="50" charset="0"/>
            </a:endParaRPr>
          </a:p>
          <a:p>
            <a:r>
              <a:rPr lang="en-US" sz="1100" dirty="0" smtClean="0">
                <a:latin typeface="Anime Ace 2.0 BB" pitchFamily="50" charset="0"/>
              </a:rPr>
              <a:t>Artificial sensory experience with no redundancy</a:t>
            </a:r>
            <a:endParaRPr lang="en-US" sz="1100" dirty="0">
              <a:latin typeface="Anime Ace 2.0 BB" pitchFamily="50" charset="0"/>
            </a:endParaRP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ii Mobile sensors:</a:t>
            </a:r>
            <a:endParaRPr lang="en-US" sz="1100" dirty="0">
              <a:latin typeface="Anime Ace 2.0 BB" pitchFamily="50" charset="0"/>
            </a:endParaRPr>
          </a:p>
          <a:p>
            <a:r>
              <a:rPr lang="en-US" sz="1100" dirty="0" smtClean="0">
                <a:latin typeface="Anime Ace 2.0 BB" pitchFamily="50" charset="0"/>
              </a:rPr>
              <a:t>Artificial sensory experience </a:t>
            </a:r>
            <a:r>
              <a:rPr lang="en-US" sz="1100" dirty="0">
                <a:latin typeface="Anime Ace 2.0 BB" pitchFamily="50" charset="0"/>
              </a:rPr>
              <a:t>with unknown context</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toAlfaro\Documents\GitHub\PhDThesis\Presentations\Proposal\ColoredSketches\Sigh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6785" t="10992" r="9954" b="23057"/>
          <a:stretch/>
        </p:blipFill>
        <p:spPr>
          <a:xfrm>
            <a:off x="4553939" y="5393666"/>
            <a:ext cx="2257245" cy="1371600"/>
          </a:xfrm>
          <a:prstGeom prst="rect">
            <a:avLst/>
          </a:prstGeom>
          <a:ln w="28575">
            <a:solidFill>
              <a:schemeClr val="tx1"/>
            </a:solidFill>
          </a:ln>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0219" r="21342" b="14860"/>
          <a:stretch/>
        </p:blipFill>
        <p:spPr>
          <a:xfrm>
            <a:off x="6987396" y="4800600"/>
            <a:ext cx="2038071" cy="1964666"/>
          </a:xfrm>
          <a:prstGeom prst="rect">
            <a:avLst/>
          </a:prstGeom>
          <a:ln w="28575">
            <a:solidFill>
              <a:schemeClr val="tx1"/>
            </a:solidFill>
          </a:ln>
        </p:spPr>
      </p:pic>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4433" r="5253" b="22336"/>
          <a:stretch/>
        </p:blipFill>
        <p:spPr>
          <a:xfrm>
            <a:off x="6987396" y="3565141"/>
            <a:ext cx="2038071" cy="1136255"/>
          </a:xfrm>
          <a:prstGeom prst="rect">
            <a:avLst/>
          </a:prstGeom>
          <a:ln w="28575">
            <a:solidFill>
              <a:schemeClr val="tx1"/>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939" y="3564866"/>
            <a:ext cx="2257245" cy="1692934"/>
          </a:xfrm>
          <a:prstGeom prst="rect">
            <a:avLst/>
          </a:prstGeom>
          <a:ln w="28575">
            <a:solidFill>
              <a:schemeClr val="tx1"/>
            </a:solidFill>
          </a:ln>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r="2775" b="15437"/>
          <a:stretch/>
        </p:blipFill>
        <p:spPr>
          <a:xfrm>
            <a:off x="2674190" y="4296661"/>
            <a:ext cx="1716655" cy="2468605"/>
          </a:xfrm>
          <a:prstGeom prst="rect">
            <a:avLst/>
          </a:prstGeom>
          <a:ln w="28575">
            <a:solidFill>
              <a:schemeClr val="tx1"/>
            </a:solidFill>
          </a:ln>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576" y="3564866"/>
            <a:ext cx="2400300" cy="3200400"/>
          </a:xfrm>
          <a:prstGeom prst="rect">
            <a:avLst/>
          </a:prstGeom>
          <a:ln w="28575">
            <a:solidFill>
              <a:schemeClr val="tx1"/>
            </a:solidFill>
          </a:ln>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13740" r="21975"/>
          <a:stretch/>
        </p:blipFill>
        <p:spPr>
          <a:xfrm>
            <a:off x="6282266" y="118533"/>
            <a:ext cx="2743201" cy="3200400"/>
          </a:xfrm>
          <a:prstGeom prst="rect">
            <a:avLst/>
          </a:prstGeom>
          <a:ln w="28575">
            <a:solidFill>
              <a:schemeClr val="tx1"/>
            </a:solidFill>
          </a:ln>
        </p:spPr>
      </p:pic>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93100" y="118533"/>
            <a:ext cx="3157799" cy="32004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485900" y="3609509"/>
            <a:ext cx="29049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is asked to identify the number and shapes of the objects on the table</a:t>
            </a:r>
            <a:endParaRPr lang="en-US" sz="1100" dirty="0">
              <a:latin typeface="Anime Ace 2.0 BB" pitchFamily="50" charset="0"/>
            </a:endParaRPr>
          </a:p>
        </p:txBody>
      </p:sp>
      <p:sp>
        <p:nvSpPr>
          <p:cNvPr id="14" name="TextBox 13"/>
          <p:cNvSpPr txBox="1"/>
          <p:nvPr/>
        </p:nvSpPr>
        <p:spPr>
          <a:xfrm>
            <a:off x="1939943" y="157118"/>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proximity sensor and a vibrator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a:t>
            </a:r>
          </a:p>
          <a:p>
            <a:pPr algn="ctr"/>
            <a:r>
              <a:rPr lang="en-US" sz="2000" dirty="0" smtClean="0">
                <a:latin typeface="Anime Ace 2.0 BB" pitchFamily="50" charset="0"/>
              </a:rPr>
              <a:t>proximity</a:t>
            </a:r>
            <a:endParaRPr lang="en-US" sz="2000" dirty="0">
              <a:latin typeface="Anime Ace 2.0 BB" pitchFamily="50" charset="0"/>
            </a:endParaRPr>
          </a:p>
        </p:txBody>
      </p:sp>
      <p:sp>
        <p:nvSpPr>
          <p:cNvPr id="3" name="Oval Callout 2"/>
          <p:cNvSpPr/>
          <p:nvPr/>
        </p:nvSpPr>
        <p:spPr>
          <a:xfrm flipH="1">
            <a:off x="6400800" y="2138477"/>
            <a:ext cx="1485900" cy="376123"/>
          </a:xfrm>
          <a:prstGeom prst="wedgeEllipseCallout">
            <a:avLst>
              <a:gd name="adj1" fmla="val -33408"/>
              <a:gd name="adj2" fmla="val -1747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vibrator</a:t>
            </a:r>
            <a:endParaRPr lang="en-US" sz="1100" dirty="0">
              <a:solidFill>
                <a:schemeClr val="tx1"/>
              </a:solidFill>
              <a:latin typeface="Anime Ace 2.0 BB" pitchFamily="50" charset="0"/>
            </a:endParaRPr>
          </a:p>
        </p:txBody>
      </p:sp>
      <p:sp>
        <p:nvSpPr>
          <p:cNvPr id="12" name="TextBox 11"/>
          <p:cNvSpPr txBox="1"/>
          <p:nvPr/>
        </p:nvSpPr>
        <p:spPr>
          <a:xfrm>
            <a:off x="4686300" y="3423178"/>
            <a:ext cx="2967566"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was done 3 times. With Bars, flat shapes and volumes.</a:t>
            </a:r>
            <a:endParaRPr lang="en-US" sz="1100" dirty="0">
              <a:latin typeface="Anime Ace 2.0 BB" pitchFamily="50" charset="0"/>
            </a:endParaRPr>
          </a:p>
        </p:txBody>
      </p:sp>
      <p:sp>
        <p:nvSpPr>
          <p:cNvPr id="23" name="Oval Callout 22"/>
          <p:cNvSpPr/>
          <p:nvPr/>
        </p:nvSpPr>
        <p:spPr>
          <a:xfrm flipH="1">
            <a:off x="7372350" y="211033"/>
            <a:ext cx="1485900" cy="376123"/>
          </a:xfrm>
          <a:prstGeom prst="wedgeEllipseCallout">
            <a:avLst>
              <a:gd name="adj1" fmla="val 7811"/>
              <a:gd name="adj2" fmla="val 1990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sensor</a:t>
            </a:r>
            <a:endParaRPr lang="en-US" sz="1100" dirty="0">
              <a:solidFill>
                <a:schemeClr val="tx1"/>
              </a:solidFill>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71" r="6250"/>
          <a:stretch/>
        </p:blipFill>
        <p:spPr>
          <a:xfrm>
            <a:off x="5486400" y="172235"/>
            <a:ext cx="3515264" cy="3200400"/>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252" r="12770"/>
          <a:stretch/>
        </p:blipFill>
        <p:spPr>
          <a:xfrm>
            <a:off x="2143664" y="172235"/>
            <a:ext cx="3114136" cy="3200400"/>
          </a:xfrm>
          <a:prstGeom prst="rect">
            <a:avLst/>
          </a:prstGeom>
          <a:ln w="28575">
            <a:solidFill>
              <a:schemeClr val="tx1"/>
            </a:solidFill>
          </a:ln>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9716" r="28033"/>
          <a:stretch/>
        </p:blipFill>
        <p:spPr>
          <a:xfrm>
            <a:off x="112143" y="172235"/>
            <a:ext cx="1802921" cy="3200400"/>
          </a:xfrm>
          <a:prstGeom prst="rect">
            <a:avLst/>
          </a:prstGeom>
          <a:ln w="28575">
            <a:solidFill>
              <a:schemeClr val="tx1"/>
            </a:solidFill>
          </a:ln>
        </p:spPr>
      </p:pic>
      <p:sp>
        <p:nvSpPr>
          <p:cNvPr id="7" name="TextBox 6"/>
          <p:cNvSpPr txBox="1"/>
          <p:nvPr/>
        </p:nvSpPr>
        <p:spPr>
          <a:xfrm>
            <a:off x="1485900" y="3429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a:t>
            </a:r>
            <a:r>
              <a:rPr lang="en-US" sz="2000" dirty="0" smtClean="0">
                <a:latin typeface="Anime Ace 2.0 BB" pitchFamily="50" charset="0"/>
              </a:rPr>
              <a:t>phase </a:t>
            </a:r>
            <a:r>
              <a:rPr lang="en-US" sz="2000" dirty="0" smtClean="0">
                <a:latin typeface="Anime Ace 2.0 BB" pitchFamily="50" charset="0"/>
              </a:rPr>
              <a:t>one</a:t>
            </a:r>
            <a:endParaRPr lang="en-US" sz="2000" dirty="0">
              <a:latin typeface="Anime Ace 2.0 BB" pitchFamily="50" charset="0"/>
            </a:endParaRPr>
          </a:p>
        </p:txBody>
      </p:sp>
      <p:sp>
        <p:nvSpPr>
          <p:cNvPr id="9" name="TextBox 8"/>
          <p:cNvSpPr txBox="1"/>
          <p:nvPr/>
        </p:nvSpPr>
        <p:spPr>
          <a:xfrm>
            <a:off x="1714500" y="2857500"/>
            <a:ext cx="5715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to identify the number of bars on the table from 0 to 3</a:t>
            </a:r>
            <a:endParaRPr lang="en-US" sz="1100" dirty="0">
              <a:latin typeface="Anime Ace 2.0 BB" pitchFamily="50"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020" r="19297"/>
          <a:stretch/>
        </p:blipFill>
        <p:spPr>
          <a:xfrm>
            <a:off x="6098875" y="149357"/>
            <a:ext cx="2926080" cy="3195217"/>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8059" r="18463"/>
          <a:stretch/>
        </p:blipFill>
        <p:spPr>
          <a:xfrm>
            <a:off x="3213339" y="146765"/>
            <a:ext cx="2708695" cy="3200400"/>
          </a:xfrm>
          <a:prstGeom prst="rect">
            <a:avLst/>
          </a:prstGeom>
          <a:ln w="28575">
            <a:solidFill>
              <a:schemeClr val="tx1"/>
            </a:solidFill>
          </a:ln>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843" r="13662"/>
          <a:stretch/>
        </p:blipFill>
        <p:spPr>
          <a:xfrm>
            <a:off x="113697" y="146765"/>
            <a:ext cx="2922801"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and evaluation Phase two</a:t>
            </a:r>
            <a:endParaRPr lang="en-US" sz="2000" dirty="0">
              <a:latin typeface="Anime Ace 2.0 BB" pitchFamily="50" charset="0"/>
            </a:endParaRP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50" y="3543300"/>
            <a:ext cx="4551720"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3204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695" t="202" r="18733" b="-202"/>
          <a:stretch/>
        </p:blipFill>
        <p:spPr>
          <a:xfrm>
            <a:off x="6236898" y="99204"/>
            <a:ext cx="2755421" cy="3200400"/>
          </a:xfrm>
          <a:prstGeom prst="rect">
            <a:avLst/>
          </a:prstGeom>
          <a:ln w="28575">
            <a:solidFill>
              <a:schemeClr val="tx1"/>
            </a:solidFill>
          </a:ln>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50" r="14412"/>
          <a:stretch/>
        </p:blipFill>
        <p:spPr>
          <a:xfrm>
            <a:off x="3096883" y="99204"/>
            <a:ext cx="2950234" cy="3200400"/>
          </a:xfrm>
          <a:prstGeom prst="rect">
            <a:avLst/>
          </a:prstGeom>
          <a:ln w="28575">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604" r="16695"/>
          <a:stretch/>
        </p:blipFill>
        <p:spPr>
          <a:xfrm>
            <a:off x="103518" y="99204"/>
            <a:ext cx="2803584" cy="3200400"/>
          </a:xfrm>
          <a:prstGeom prst="rect">
            <a:avLst/>
          </a:prstGeom>
          <a:ln w="28575">
            <a:solidFill>
              <a:schemeClr val="tx1"/>
            </a:solidFill>
          </a:ln>
        </p:spPr>
      </p:pic>
      <p:sp>
        <p:nvSpPr>
          <p:cNvPr id="7" name="TextBox 6"/>
          <p:cNvSpPr txBox="1"/>
          <p:nvPr/>
        </p:nvSpPr>
        <p:spPr>
          <a:xfrm>
            <a:off x="1485900" y="219680"/>
            <a:ext cx="617220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and evaluation phase three</a:t>
            </a:r>
            <a:endParaRPr lang="en-US" sz="2000" dirty="0">
              <a:latin typeface="Anime Ace 2.0 BB" pitchFamily="50" charset="0"/>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70"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349422"/>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978" t="11764" r="22540" b="61850"/>
          <a:stretch/>
        </p:blipFill>
        <p:spPr bwMode="auto">
          <a:xfrm>
            <a:off x="4636120" y="4940298"/>
            <a:ext cx="4393580" cy="168910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7" descr="C:\Users\TitoAlfaro\Documents\GitHub\PhDThesis\Presentations\Proposal\ColoredSketches\IR.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2342" b="70598" l="42149" r="53939"/>
                    </a14:imgEffect>
                  </a14:imgLayer>
                </a14:imgProps>
              </a:ext>
              <a:ext uri="{28A0092B-C50C-407E-A947-70E740481C1C}">
                <a14:useLocalDpi xmlns:a14="http://schemas.microsoft.com/office/drawing/2010/main" val="0"/>
              </a:ext>
            </a:extLst>
          </a:blip>
          <a:srcRect l="41856" t="51552" r="45678" b="27577"/>
          <a:stretch/>
        </p:blipFill>
        <p:spPr bwMode="auto">
          <a:xfrm>
            <a:off x="6125065" y="4686300"/>
            <a:ext cx="1647336" cy="18796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images\DigSynPLDB0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35" t="23416" r="3149" b="50788"/>
          <a:stretch/>
        </p:blipFill>
        <p:spPr bwMode="auto">
          <a:xfrm>
            <a:off x="1714500" y="935420"/>
            <a:ext cx="7315199" cy="200927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Head Band</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994" t="8076" r="6005" b="8923"/>
          <a:stretch/>
        </p:blipFill>
        <p:spPr bwMode="auto">
          <a:xfrm>
            <a:off x="114300" y="3205747"/>
            <a:ext cx="4393580" cy="3423653"/>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a:t>
            </a:r>
            <a:endParaRPr lang="en-US" sz="2000" dirty="0">
              <a:latin typeface="Anime Ace 2.0 BB" pitchFamily="50" charset="0"/>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047" t="11764" r="19681" b="61850"/>
          <a:stretch/>
        </p:blipFill>
        <p:spPr bwMode="auto">
          <a:xfrm>
            <a:off x="4636120" y="3205747"/>
            <a:ext cx="4393580" cy="1550258"/>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Outward IR sensors on the forehead</a:t>
            </a:r>
          </a:p>
        </p:txBody>
      </p:sp>
      <p:sp>
        <p:nvSpPr>
          <p:cNvPr id="17" name="TextBox 16"/>
          <p:cNvSpPr txBox="1"/>
          <p:nvPr/>
        </p:nvSpPr>
        <p:spPr>
          <a:xfrm>
            <a:off x="6743700" y="2514600"/>
            <a:ext cx="2171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a:t>
            </a:r>
          </a:p>
        </p:txBody>
      </p:sp>
      <p:sp>
        <p:nvSpPr>
          <p:cNvPr id="18" name="TextBox 17"/>
          <p:cNvSpPr txBox="1"/>
          <p:nvPr/>
        </p:nvSpPr>
        <p:spPr>
          <a:xfrm>
            <a:off x="228600" y="3298195"/>
            <a:ext cx="2400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Set up a group activity</a:t>
            </a:r>
          </a:p>
        </p:txBody>
      </p:sp>
      <p:sp>
        <p:nvSpPr>
          <p:cNvPr id="19" name="TextBox 18"/>
          <p:cNvSpPr txBox="1"/>
          <p:nvPr/>
        </p:nvSpPr>
        <p:spPr>
          <a:xfrm>
            <a:off x="4686300" y="3298195"/>
            <a:ext cx="1828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will have an advantage</a:t>
            </a:r>
          </a:p>
        </p:txBody>
      </p:sp>
      <p:sp>
        <p:nvSpPr>
          <p:cNvPr id="20" name="TextBox 19"/>
          <p:cNvSpPr txBox="1"/>
          <p:nvPr/>
        </p:nvSpPr>
        <p:spPr>
          <a:xfrm>
            <a:off x="4704835" y="50292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Detecting the stress level of the others</a:t>
            </a:r>
          </a:p>
        </p:txBody>
      </p:sp>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senses?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does the user perform when having access to a new sense?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a:t>
            </a:r>
            <a:endParaRPr lang="en-US" sz="2000" dirty="0">
              <a:latin typeface="Anime Ace 2.0 BB" pitchFamily="50" charset="0"/>
            </a:endParaRPr>
          </a:p>
        </p:txBody>
      </p:sp>
      <p:sp>
        <p:nvSpPr>
          <p:cNvPr id="13" name="TextBox 12"/>
          <p:cNvSpPr txBox="1"/>
          <p:nvPr/>
        </p:nvSpPr>
        <p:spPr>
          <a:xfrm>
            <a:off x="342900" y="309875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the context?</a:t>
            </a:r>
            <a:endParaRPr lang="en-US" sz="1100" dirty="0">
              <a:latin typeface="Anime Ace 2.0 BB" pitchFamily="50" charset="0"/>
            </a:endParaRPr>
          </a:p>
        </p:txBody>
      </p:sp>
      <p:sp>
        <p:nvSpPr>
          <p:cNvPr id="14" name="TextBox 13"/>
          <p:cNvSpPr txBox="1"/>
          <p:nvPr/>
        </p:nvSpPr>
        <p:spPr>
          <a:xfrm>
            <a:off x="342900" y="45720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p>
          <a:p>
            <a:pPr>
              <a:lnSpc>
                <a:spcPct val="150000"/>
              </a:lnSpc>
            </a:pPr>
            <a:r>
              <a:rPr lang="en-US" sz="1100" dirty="0" smtClean="0">
                <a:latin typeface="Anime Ace 2.0 BB" pitchFamily="50" charset="0"/>
              </a:rPr>
              <a:t>Is there a phantom sense feeling?</a:t>
            </a:r>
          </a:p>
          <a:p>
            <a:pPr>
              <a:lnSpc>
                <a:spcPct val="150000"/>
              </a:lnSpc>
            </a:pPr>
            <a:r>
              <a:rPr lang="en-US" sz="1100" dirty="0" smtClean="0">
                <a:latin typeface="Anime Ace 2.0 BB" pitchFamily="50" charset="0"/>
              </a:rPr>
              <a:t>Is there a difference depending on the user’s familiarity with the task?</a:t>
            </a:r>
            <a:endParaRPr lang="en-US" sz="1100" dirty="0">
              <a:latin typeface="Anime Ace 2.0 BB" pitchFamily="50" charset="0"/>
            </a:endParaRPr>
          </a:p>
        </p:txBody>
      </p:sp>
    </p:spTree>
    <p:extLst>
      <p:ext uri="{BB962C8B-B14F-4D97-AF65-F5344CB8AC3E}">
        <p14:creationId xmlns:p14="http://schemas.microsoft.com/office/powerpoint/2010/main" val="2259784803"/>
      </p:ext>
    </p:extLst>
  </p:cSld>
  <p:clrMapOvr>
    <a:masterClrMapping/>
  </p:clrMapOvr>
  <mc:AlternateContent xmlns:mc="http://schemas.openxmlformats.org/markup-compatibility/2006" xmlns:p14="http://schemas.microsoft.com/office/powerpoint/2010/main">
    <mc:Choice Requires="p14">
      <p:transition spd="slow" p14:dur="2000" advTm="43963"/>
    </mc:Choice>
    <mc:Fallback xmlns="">
      <p:transition spd="slow" advTm="43963"/>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TitoAlfaro\Documents\GitHub\PhDThesis\Presentations\Proposal\ColoredSketches\Neck.jpg"/>
          <p:cNvPicPr>
            <a:picLocks noChangeAspect="1" noChangeArrowheads="1"/>
          </p:cNvPicPr>
          <p:nvPr/>
        </p:nvPicPr>
        <p:blipFill rotWithShape="1">
          <a:blip r:embed="rId2">
            <a:extLst>
              <a:ext uri="{28A0092B-C50C-407E-A947-70E740481C1C}">
                <a14:useLocalDpi xmlns:a14="http://schemas.microsoft.com/office/drawing/2010/main" val="0"/>
              </a:ext>
            </a:extLst>
          </a:blip>
          <a:srcRect l="46749" t="38849" r="34782" b="42160"/>
          <a:stretch/>
        </p:blipFill>
        <p:spPr bwMode="auto">
          <a:xfrm>
            <a:off x="3856776" y="914400"/>
            <a:ext cx="258929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2" t="2070" r="3544" b="8635"/>
          <a:stretch/>
        </p:blipFill>
        <p:spPr bwMode="auto">
          <a:xfrm>
            <a:off x="4312506" y="3695101"/>
            <a:ext cx="4578825"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571" t="15408" r="10771" b="5179"/>
          <a:stretch/>
        </p:blipFill>
        <p:spPr bwMode="auto">
          <a:xfrm>
            <a:off x="114300" y="3695101"/>
            <a:ext cx="3960482"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714500" y="914400"/>
            <a:ext cx="7315200" cy="2057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Neck</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iii</a:t>
            </a:r>
            <a:endParaRPr lang="en-US" sz="2000" dirty="0">
              <a:latin typeface="Anime Ace 2.0 BB" pitchFamily="50" charset="0"/>
            </a:endParaRPr>
          </a:p>
        </p:txBody>
      </p:sp>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Peltier</a:t>
            </a:r>
            <a:r>
              <a:rPr lang="en-US" sz="1100" dirty="0" smtClean="0">
                <a:latin typeface="Anime Ace 2.0 BB" pitchFamily="50" charset="0"/>
              </a:rPr>
              <a:t> device responds to location…</a:t>
            </a:r>
          </a:p>
        </p:txBody>
      </p:sp>
      <p:sp>
        <p:nvSpPr>
          <p:cNvPr id="17" name="TextBox 16"/>
          <p:cNvSpPr txBox="1"/>
          <p:nvPr/>
        </p:nvSpPr>
        <p:spPr>
          <a:xfrm>
            <a:off x="5829300" y="2514600"/>
            <a:ext cx="3086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the glass infrastructure</a:t>
            </a:r>
          </a:p>
        </p:txBody>
      </p:sp>
      <p:sp>
        <p:nvSpPr>
          <p:cNvPr id="19" name="TextBox 18"/>
          <p:cNvSpPr txBox="1"/>
          <p:nvPr/>
        </p:nvSpPr>
        <p:spPr>
          <a:xfrm>
            <a:off x="4457700" y="57150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a:t>
            </a:r>
            <a:r>
              <a:rPr lang="en-US" sz="1100" dirty="0" err="1" smtClean="0">
                <a:latin typeface="Anime Ace 2.0 BB" pitchFamily="50" charset="0"/>
              </a:rPr>
              <a:t>doppellab</a:t>
            </a:r>
            <a:r>
              <a:rPr lang="en-US" sz="1100" dirty="0" smtClean="0">
                <a:latin typeface="Anime Ace 2.0 BB" pitchFamily="50" charset="0"/>
              </a:rPr>
              <a:t> to interact with the user</a:t>
            </a:r>
          </a:p>
        </p:txBody>
      </p:sp>
      <p:sp>
        <p:nvSpPr>
          <p:cNvPr id="24" name="TextBox 23"/>
          <p:cNvSpPr txBox="1"/>
          <p:nvPr/>
        </p:nvSpPr>
        <p:spPr>
          <a:xfrm>
            <a:off x="285750" y="3771900"/>
            <a:ext cx="22288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Interact with the lab</a:t>
            </a:r>
          </a:p>
        </p:txBody>
      </p:sp>
    </p:spTree>
    <p:extLst>
      <p:ext uri="{BB962C8B-B14F-4D97-AF65-F5344CB8AC3E}">
        <p14:creationId xmlns:p14="http://schemas.microsoft.com/office/powerpoint/2010/main" val="2694825299"/>
      </p:ext>
    </p:extLst>
  </p:cSld>
  <p:clrMapOvr>
    <a:masterClrMapping/>
  </p:clrMapOvr>
  <mc:AlternateContent xmlns:mc="http://schemas.openxmlformats.org/markup-compatibility/2006" xmlns:p14="http://schemas.microsoft.com/office/powerpoint/2010/main">
    <mc:Choice Requires="p14">
      <p:transition spd="slow" p14:dur="2000" advTm="103684"/>
    </mc:Choice>
    <mc:Fallback xmlns="">
      <p:transition spd="slow" advTm="103684"/>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Human development?</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When learning a new sense, are children better at it than adults?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iii</a:t>
            </a:r>
            <a:endParaRPr lang="en-US" sz="2000" dirty="0">
              <a:latin typeface="Anime Ace 2.0 BB" pitchFamily="50" charset="0"/>
            </a:endParaRPr>
          </a:p>
        </p:txBody>
      </p:sp>
      <p:sp>
        <p:nvSpPr>
          <p:cNvPr id="13" name="TextBox 12"/>
          <p:cNvSpPr txBox="1"/>
          <p:nvPr/>
        </p:nvSpPr>
        <p:spPr>
          <a:xfrm>
            <a:off x="342900" y="2509292"/>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fast to users understand the new stimuli?</a:t>
            </a:r>
          </a:p>
          <a:p>
            <a:pPr>
              <a:lnSpc>
                <a:spcPct val="150000"/>
              </a:lnSpc>
            </a:pPr>
            <a:r>
              <a:rPr lang="en-US" sz="1100" dirty="0" smtClean="0">
                <a:latin typeface="Anime Ace 2.0 BB" pitchFamily="50" charset="0"/>
              </a:rPr>
              <a:t>Does it depend on the activity or the feedback?</a:t>
            </a:r>
            <a:endParaRPr lang="en-US" sz="1100" dirty="0">
              <a:latin typeface="Anime Ace 2.0 BB" pitchFamily="50" charset="0"/>
            </a:endParaRPr>
          </a:p>
        </p:txBody>
      </p:sp>
    </p:spTree>
    <p:extLst>
      <p:ext uri="{BB962C8B-B14F-4D97-AF65-F5344CB8AC3E}">
        <p14:creationId xmlns:p14="http://schemas.microsoft.com/office/powerpoint/2010/main" val="4264772503"/>
      </p:ext>
    </p:extLst>
  </p:cSld>
  <p:clrMapOvr>
    <a:masterClrMapping/>
  </p:clrMapOvr>
  <mc:AlternateContent xmlns:mc="http://schemas.openxmlformats.org/markup-compatibility/2006" xmlns:p14="http://schemas.microsoft.com/office/powerpoint/2010/main">
    <mc:Choice Requires="p14">
      <p:transition spd="slow" p14:dur="2000" advTm="41300"/>
    </mc:Choice>
    <mc:Fallback xmlns="">
      <p:transition spd="slow" advTm="413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TitoAlfaro\Documents\GitHub\PhDThesis\Presentations\Proposal\ColoredSketches\tree.jpg"/>
          <p:cNvPicPr>
            <a:picLocks noChangeAspect="1" noChangeArrowheads="1"/>
          </p:cNvPicPr>
          <p:nvPr/>
        </p:nvPicPr>
        <p:blipFill rotWithShape="1">
          <a:blip r:embed="rId2">
            <a:extLst>
              <a:ext uri="{28A0092B-C50C-407E-A947-70E740481C1C}">
                <a14:useLocalDpi xmlns:a14="http://schemas.microsoft.com/office/drawing/2010/main" val="0"/>
              </a:ext>
            </a:extLst>
          </a:blip>
          <a:srcRect l="30077" t="23046" r="25335" b="30422"/>
          <a:stretch/>
        </p:blipFill>
        <p:spPr bwMode="auto">
          <a:xfrm>
            <a:off x="1961910" y="935300"/>
            <a:ext cx="7048982" cy="56940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C:\Users\TitoAlfaro\Documents\GitHub\PhDThesis\Presentations\Proposal\ColoredSketches\se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497" t="27033" r="39879" b="27134"/>
          <a:stretch/>
        </p:blipFill>
        <p:spPr bwMode="auto">
          <a:xfrm>
            <a:off x="114300" y="3123564"/>
            <a:ext cx="1714500" cy="3505835"/>
          </a:xfrm>
          <a:prstGeom prst="rect">
            <a:avLst/>
          </a:prstGeom>
          <a:solidFill>
            <a:schemeClr val="accent5">
              <a:lumMod val="20000"/>
              <a:lumOff val="80000"/>
              <a:alpha val="0"/>
            </a:schemeClr>
          </a:solidFill>
          <a:ln w="28575">
            <a:solidFill>
              <a:schemeClr val="tx1"/>
            </a:solidFill>
          </a:ln>
        </p:spPr>
      </p:pic>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iv</a:t>
            </a:r>
            <a:endParaRPr lang="en-US" sz="2000" dirty="0">
              <a:latin typeface="Anime Ace 2.0 BB" pitchFamily="50" charset="0"/>
            </a:endParaRPr>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8" name="TextBox 17"/>
          <p:cNvSpPr txBox="1"/>
          <p:nvPr/>
        </p:nvSpPr>
        <p:spPr>
          <a:xfrm>
            <a:off x="2057400" y="1042863"/>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tree</a:t>
            </a:r>
          </a:p>
        </p:txBody>
      </p:sp>
    </p:spTree>
    <p:extLst>
      <p:ext uri="{BB962C8B-B14F-4D97-AF65-F5344CB8AC3E}">
        <p14:creationId xmlns:p14="http://schemas.microsoft.com/office/powerpoint/2010/main" val="2983767471"/>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ONE (JANUARY - </a:t>
            </a:r>
            <a:r>
              <a:rPr lang="en-US" sz="1100" dirty="0" smtClean="0">
                <a:latin typeface="Anime Ace 2.0 BB" pitchFamily="50" charset="0"/>
              </a:rPr>
              <a:t>march) </a:t>
            </a:r>
            <a:endParaRPr lang="en-US" sz="1100" dirty="0">
              <a:latin typeface="Anime Ace 2.0 BB" pitchFamily="50" charset="0"/>
            </a:endParaRPr>
          </a:p>
          <a:p>
            <a:pPr>
              <a:lnSpc>
                <a:spcPct val="150000"/>
              </a:lnSpc>
            </a:pPr>
            <a:r>
              <a:rPr lang="en-US" sz="1100" dirty="0">
                <a:latin typeface="Anime Ace 2.0 BB" pitchFamily="50" charset="0"/>
              </a:rPr>
              <a:t>This stage is dealing with the final contexts that will be developed to prove my thesis as well as getting the proposal submitted and approved by MASCOM and defended. </a:t>
            </a:r>
            <a:endParaRPr lang="en-US" sz="1100" dirty="0" smtClean="0">
              <a:latin typeface="Anime Ace 2.0 BB" pitchFamily="50" charset="0"/>
            </a:endParaRPr>
          </a:p>
          <a:p>
            <a:pPr>
              <a:lnSpc>
                <a:spcPct val="150000"/>
              </a:lnSpc>
            </a:pPr>
            <a:endParaRPr lang="en-US" sz="1100" dirty="0">
              <a:latin typeface="Anime Ace 2.0 BB" pitchFamily="50" charset="0"/>
            </a:endParaRPr>
          </a:p>
          <a:p>
            <a:pPr>
              <a:lnSpc>
                <a:spcPct val="150000"/>
              </a:lnSpc>
            </a:pPr>
            <a:r>
              <a:rPr lang="en-US" sz="1100" dirty="0">
                <a:latin typeface="Anime Ace 2.0 BB" pitchFamily="50" charset="0"/>
              </a:rPr>
              <a:t>This is the development stage. Fabrication and initial </a:t>
            </a:r>
            <a:r>
              <a:rPr lang="en-US" sz="1100" dirty="0" smtClean="0">
                <a:latin typeface="Anime Ace 2.0 BB" pitchFamily="50" charset="0"/>
              </a:rPr>
              <a:t>testing of the devices</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timeline</a:t>
            </a:r>
            <a:endParaRPr lang="en-US" sz="2000" dirty="0">
              <a:latin typeface="Anime Ace 2.0 BB" pitchFamily="50" charset="0"/>
            </a:endParaRPr>
          </a:p>
        </p:txBody>
      </p:sp>
      <p:sp>
        <p:nvSpPr>
          <p:cNvPr id="9" name="TextBox 8"/>
          <p:cNvSpPr txBox="1"/>
          <p:nvPr/>
        </p:nvSpPr>
        <p:spPr>
          <a:xfrm>
            <a:off x="342900" y="2791274"/>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TWO </a:t>
            </a:r>
            <a:r>
              <a:rPr lang="en-US" sz="1100" dirty="0" smtClean="0">
                <a:latin typeface="Anime Ace 2.0 BB" pitchFamily="50" charset="0"/>
              </a:rPr>
              <a:t>(march - </a:t>
            </a:r>
            <a:r>
              <a:rPr lang="en-US" sz="1100" dirty="0">
                <a:latin typeface="Anime Ace 2.0 BB" pitchFamily="50" charset="0"/>
              </a:rPr>
              <a:t>APRIL) </a:t>
            </a:r>
          </a:p>
          <a:p>
            <a:pPr>
              <a:lnSpc>
                <a:spcPct val="150000"/>
              </a:lnSpc>
            </a:pPr>
            <a:r>
              <a:rPr lang="en-US" sz="1100" dirty="0" smtClean="0">
                <a:latin typeface="Anime Ace 2.0 BB" pitchFamily="50" charset="0"/>
              </a:rPr>
              <a:t>Final testing </a:t>
            </a:r>
            <a:r>
              <a:rPr lang="en-US" sz="1100" dirty="0">
                <a:latin typeface="Anime Ace 2.0 BB" pitchFamily="50" charset="0"/>
              </a:rPr>
              <a:t>will be made of each of the systems for the contexts chosen. Extra attention will be put on the mobility of the system and its future deployment outside the lab. User testing on the first stage will begin. </a:t>
            </a:r>
          </a:p>
        </p:txBody>
      </p:sp>
      <p:sp>
        <p:nvSpPr>
          <p:cNvPr id="7" name="TextBox 6"/>
          <p:cNvSpPr txBox="1"/>
          <p:nvPr/>
        </p:nvSpPr>
        <p:spPr>
          <a:xfrm>
            <a:off x="342900" y="4071333"/>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THREE (MAY - JUNE) </a:t>
            </a:r>
          </a:p>
          <a:p>
            <a:pPr>
              <a:lnSpc>
                <a:spcPct val="150000"/>
              </a:lnSpc>
            </a:pPr>
            <a:r>
              <a:rPr lang="en-US" sz="1100" dirty="0">
                <a:latin typeface="Anime Ace 2.0 BB" pitchFamily="50" charset="0"/>
              </a:rPr>
              <a:t>User Testing will be done for the second and third stages. </a:t>
            </a:r>
          </a:p>
        </p:txBody>
      </p:sp>
      <p:sp>
        <p:nvSpPr>
          <p:cNvPr id="8" name="TextBox 7"/>
          <p:cNvSpPr txBox="1"/>
          <p:nvPr/>
        </p:nvSpPr>
        <p:spPr>
          <a:xfrm>
            <a:off x="342900" y="4800600"/>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FOUR (JULY - AUGUST) </a:t>
            </a:r>
          </a:p>
          <a:p>
            <a:pPr>
              <a:lnSpc>
                <a:spcPct val="150000"/>
              </a:lnSpc>
            </a:pPr>
            <a:r>
              <a:rPr lang="en-US" sz="1100" dirty="0">
                <a:latin typeface="Anime Ace 2.0 BB" pitchFamily="50" charset="0"/>
              </a:rPr>
              <a:t>Thesis writing and defense. </a:t>
            </a: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TitoAlfaro\Documents\GitHub\PhDThesis\Presentations\Proposal\ColoredSketches\Pla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t="61294" r="61919" b="-7300"/>
          <a:stretch/>
        </p:blipFill>
        <p:spPr bwMode="auto">
          <a:xfrm>
            <a:off x="184879" y="167640"/>
            <a:ext cx="3428271" cy="3068320"/>
          </a:xfrm>
          <a:prstGeom prst="rect">
            <a:avLst/>
          </a:prstGeom>
          <a:solidFill>
            <a:schemeClr val="bg1"/>
          </a:solidFill>
        </p:spPr>
      </p:pic>
      <p:pic>
        <p:nvPicPr>
          <p:cNvPr id="4099" name="Picture 3" descr="C:\Users\TitoAlfaro\Documents\GitHub\PhDThesis\Presentations\Proposal\ColoredSketches\spaceShi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55" t="32516" r="55828" b="35498"/>
          <a:stretch/>
        </p:blipFill>
        <p:spPr bwMode="auto">
          <a:xfrm>
            <a:off x="3771900" y="114301"/>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41856" t="36595" r="33902" b="53765"/>
          <a:stretch/>
        </p:blipFill>
        <p:spPr bwMode="auto">
          <a:xfrm>
            <a:off x="145831" y="3429000"/>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3200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sp>
        <p:nvSpPr>
          <p:cNvPr id="8" name="TextBox 7"/>
          <p:cNvSpPr txBox="1"/>
          <p:nvPr/>
        </p:nvSpPr>
        <p:spPr>
          <a:xfrm>
            <a:off x="1501665" y="297435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By UNDERSTANDING OUR WORLD</a:t>
            </a:r>
            <a:endParaRPr lang="en-US" sz="1100" dirty="0">
              <a:latin typeface="Anime Ace 2.0 BB" pitchFamily="50" charset="0"/>
            </a:endParaRPr>
          </a:p>
        </p:txBody>
      </p:sp>
      <p:pic>
        <p:nvPicPr>
          <p:cNvPr id="4100" name="Picture 4" descr="C:\Users\TitoAlfaro\Documents\GitHub\PhDThesis\images\WiF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86" y="4049202"/>
            <a:ext cx="2042059"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spTree>
    <p:extLst>
      <p:ext uri="{BB962C8B-B14F-4D97-AF65-F5344CB8AC3E}">
        <p14:creationId xmlns:p14="http://schemas.microsoft.com/office/powerpoint/2010/main" val="2685482803"/>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11420</TotalTime>
  <Words>1878</Words>
  <Application>Microsoft Office PowerPoint</Application>
  <PresentationFormat>On-screen Show (4:3)</PresentationFormat>
  <Paragraphs>341</Paragraphs>
  <Slides>52</Slides>
  <Notes>32</Notes>
  <HiddenSlides>3</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157</cp:revision>
  <dcterms:created xsi:type="dcterms:W3CDTF">2014-03-17T17:40:58Z</dcterms:created>
  <dcterms:modified xsi:type="dcterms:W3CDTF">2014-10-17T22:43:26Z</dcterms:modified>
</cp:coreProperties>
</file>